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10" autoAdjust="0"/>
  </p:normalViewPr>
  <p:slideViewPr>
    <p:cSldViewPr>
      <p:cViewPr varScale="1">
        <p:scale>
          <a:sx n="88" d="100"/>
          <a:sy n="88" d="100"/>
        </p:scale>
        <p:origin x="-1062" y="-108"/>
      </p:cViewPr>
      <p:guideLst>
        <p:guide orient="horz" pos="2160"/>
        <p:guide pos="2880"/>
      </p:guideLst>
    </p:cSldViewPr>
  </p:slideViewPr>
  <p:outlineViewPr>
    <p:cViewPr>
      <p:scale>
        <a:sx n="33" d="100"/>
        <a:sy n="33" d="100"/>
      </p:scale>
      <p:origin x="48" y="1209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651C1E11-65E3-43CA-BE89-73E4A5910355}" type="datetimeFigureOut">
              <a:rPr lang="en-US" smtClean="0"/>
              <a:t>10/22/2012</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84949659-684D-4F60-AB7C-509D7FDBF4FC}" type="slidenum">
              <a:rPr lang="en-US" smtClean="0"/>
              <a:t>‹#›</a:t>
            </a:fld>
            <a:endParaRPr lang="en-US"/>
          </a:p>
        </p:txBody>
      </p:sp>
    </p:spTree>
    <p:extLst>
      <p:ext uri="{BB962C8B-B14F-4D97-AF65-F5344CB8AC3E}">
        <p14:creationId xmlns:p14="http://schemas.microsoft.com/office/powerpoint/2010/main" val="3890109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9147AEB1-36C5-4B2F-9B40-A97328904B25}" type="datetimeFigureOut">
              <a:rPr lang="en-US" smtClean="0"/>
              <a:t>10/22/2012</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2051E63F-57FD-4693-AD42-9741B6528444}" type="slidenum">
              <a:rPr lang="en-US" smtClean="0"/>
              <a:t>‹#›</a:t>
            </a:fld>
            <a:endParaRPr lang="en-US"/>
          </a:p>
        </p:txBody>
      </p:sp>
    </p:spTree>
    <p:extLst>
      <p:ext uri="{BB962C8B-B14F-4D97-AF65-F5344CB8AC3E}">
        <p14:creationId xmlns:p14="http://schemas.microsoft.com/office/powerpoint/2010/main" val="23070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1</a:t>
            </a:fld>
            <a:endParaRPr lang="en-US"/>
          </a:p>
        </p:txBody>
      </p:sp>
    </p:spTree>
    <p:extLst>
      <p:ext uri="{BB962C8B-B14F-4D97-AF65-F5344CB8AC3E}">
        <p14:creationId xmlns:p14="http://schemas.microsoft.com/office/powerpoint/2010/main" val="321050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10</a:t>
            </a:fld>
            <a:endParaRPr lang="en-US"/>
          </a:p>
        </p:txBody>
      </p:sp>
    </p:spTree>
    <p:extLst>
      <p:ext uri="{BB962C8B-B14F-4D97-AF65-F5344CB8AC3E}">
        <p14:creationId xmlns:p14="http://schemas.microsoft.com/office/powerpoint/2010/main" val="3556394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11</a:t>
            </a:fld>
            <a:endParaRPr lang="en-US"/>
          </a:p>
        </p:txBody>
      </p:sp>
    </p:spTree>
    <p:extLst>
      <p:ext uri="{BB962C8B-B14F-4D97-AF65-F5344CB8AC3E}">
        <p14:creationId xmlns:p14="http://schemas.microsoft.com/office/powerpoint/2010/main" val="2617332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12</a:t>
            </a:fld>
            <a:endParaRPr lang="en-US"/>
          </a:p>
        </p:txBody>
      </p:sp>
    </p:spTree>
    <p:extLst>
      <p:ext uri="{BB962C8B-B14F-4D97-AF65-F5344CB8AC3E}">
        <p14:creationId xmlns:p14="http://schemas.microsoft.com/office/powerpoint/2010/main" val="2134418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2</a:t>
            </a:fld>
            <a:endParaRPr lang="en-US"/>
          </a:p>
        </p:txBody>
      </p:sp>
    </p:spTree>
    <p:extLst>
      <p:ext uri="{BB962C8B-B14F-4D97-AF65-F5344CB8AC3E}">
        <p14:creationId xmlns:p14="http://schemas.microsoft.com/office/powerpoint/2010/main" val="1174748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3</a:t>
            </a:fld>
            <a:endParaRPr lang="en-US"/>
          </a:p>
        </p:txBody>
      </p:sp>
    </p:spTree>
    <p:extLst>
      <p:ext uri="{BB962C8B-B14F-4D97-AF65-F5344CB8AC3E}">
        <p14:creationId xmlns:p14="http://schemas.microsoft.com/office/powerpoint/2010/main" val="2093962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4</a:t>
            </a:fld>
            <a:endParaRPr lang="en-US"/>
          </a:p>
        </p:txBody>
      </p:sp>
    </p:spTree>
    <p:extLst>
      <p:ext uri="{BB962C8B-B14F-4D97-AF65-F5344CB8AC3E}">
        <p14:creationId xmlns:p14="http://schemas.microsoft.com/office/powerpoint/2010/main" val="904646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5</a:t>
            </a:fld>
            <a:endParaRPr lang="en-US"/>
          </a:p>
        </p:txBody>
      </p:sp>
    </p:spTree>
    <p:extLst>
      <p:ext uri="{BB962C8B-B14F-4D97-AF65-F5344CB8AC3E}">
        <p14:creationId xmlns:p14="http://schemas.microsoft.com/office/powerpoint/2010/main" val="3666453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6</a:t>
            </a:fld>
            <a:endParaRPr lang="en-US"/>
          </a:p>
        </p:txBody>
      </p:sp>
    </p:spTree>
    <p:extLst>
      <p:ext uri="{BB962C8B-B14F-4D97-AF65-F5344CB8AC3E}">
        <p14:creationId xmlns:p14="http://schemas.microsoft.com/office/powerpoint/2010/main" val="1102919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7</a:t>
            </a:fld>
            <a:endParaRPr lang="en-US"/>
          </a:p>
        </p:txBody>
      </p:sp>
    </p:spTree>
    <p:extLst>
      <p:ext uri="{BB962C8B-B14F-4D97-AF65-F5344CB8AC3E}">
        <p14:creationId xmlns:p14="http://schemas.microsoft.com/office/powerpoint/2010/main" val="3571101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8</a:t>
            </a:fld>
            <a:endParaRPr lang="en-US"/>
          </a:p>
        </p:txBody>
      </p:sp>
    </p:spTree>
    <p:extLst>
      <p:ext uri="{BB962C8B-B14F-4D97-AF65-F5344CB8AC3E}">
        <p14:creationId xmlns:p14="http://schemas.microsoft.com/office/powerpoint/2010/main" val="2547333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1E63F-57FD-4693-AD42-9741B6528444}" type="slidenum">
              <a:rPr lang="en-US" smtClean="0"/>
              <a:t>9</a:t>
            </a:fld>
            <a:endParaRPr lang="en-US"/>
          </a:p>
        </p:txBody>
      </p:sp>
    </p:spTree>
    <p:extLst>
      <p:ext uri="{BB962C8B-B14F-4D97-AF65-F5344CB8AC3E}">
        <p14:creationId xmlns:p14="http://schemas.microsoft.com/office/powerpoint/2010/main" val="3136619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11866AB-3F39-4593-874A-B9DDEE7B67AD}" type="datetimeFigureOut">
              <a:rPr lang="en-US" smtClean="0"/>
              <a:t>10/22/2012</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4ADA8EC-C1AE-468A-81BD-5034D7DE2DD4}"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4ADA8EC-C1AE-468A-81BD-5034D7DE2DD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4ADA8EC-C1AE-468A-81BD-5034D7DE2DD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4ADA8EC-C1AE-468A-81BD-5034D7DE2DD4}" type="slidenum">
              <a:rPr lang="en-US" smtClean="0"/>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4ADA8EC-C1AE-468A-81BD-5034D7DE2DD4}" type="slidenum">
              <a:rPr lang="en-US" smtClean="0"/>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4ADA8EC-C1AE-468A-81BD-5034D7DE2DD4}" type="slidenum">
              <a:rPr lang="en-US" smtClean="0"/>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04ADA8EC-C1AE-468A-81BD-5034D7DE2DD4}"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04ADA8EC-C1AE-468A-81BD-5034D7DE2DD4}" type="slidenum">
              <a:rPr lang="en-US" smtClean="0"/>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11866AB-3F39-4593-874A-B9DDEE7B67AD}" type="datetimeFigureOut">
              <a:rPr lang="en-US" smtClean="0"/>
              <a:t>10/22/2012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04ADA8EC-C1AE-468A-81BD-5034D7DE2DD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11866AB-3F39-4593-874A-B9DDEE7B67AD}" type="datetimeFigureOut">
              <a:rPr lang="en-US" smtClean="0"/>
              <a:t>10/22/2012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4ADA8EC-C1AE-468A-81BD-5034D7DE2DD4}"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11866AB-3F39-4593-874A-B9DDEE7B67AD}" type="datetimeFigureOut">
              <a:rPr lang="en-US" smtClean="0"/>
              <a:t>10/22/2012</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4ADA8EC-C1AE-468A-81BD-5034D7DE2DD4}" type="slidenum">
              <a:rPr lang="en-US" smtClean="0"/>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1866AB-3F39-4593-874A-B9DDEE7B67AD}" type="datetimeFigureOut">
              <a:rPr lang="en-US" smtClean="0"/>
              <a:t>10/22/2012</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4ADA8EC-C1AE-468A-81BD-5034D7DE2DD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Technology Integration: Does it help or hinder student learning?</a:t>
            </a:r>
            <a:endParaRPr lang="en-US" dirty="0"/>
          </a:p>
        </p:txBody>
      </p:sp>
      <p:sp>
        <p:nvSpPr>
          <p:cNvPr id="3" name="Subtitle 2"/>
          <p:cNvSpPr>
            <a:spLocks noGrp="1"/>
          </p:cNvSpPr>
          <p:nvPr>
            <p:ph type="subTitle" idx="1"/>
          </p:nvPr>
        </p:nvSpPr>
        <p:spPr>
          <a:xfrm>
            <a:off x="685800" y="3611606"/>
            <a:ext cx="7848600" cy="1265193"/>
          </a:xfrm>
        </p:spPr>
        <p:txBody>
          <a:bodyPr>
            <a:normAutofit fontScale="77500" lnSpcReduction="20000"/>
          </a:bodyPr>
          <a:lstStyle/>
          <a:p>
            <a:r>
              <a:rPr lang="en-US" dirty="0" smtClean="0"/>
              <a:t>Andrea M. Stern</a:t>
            </a:r>
          </a:p>
          <a:p>
            <a:r>
              <a:rPr lang="en-US" dirty="0" smtClean="0"/>
              <a:t>Education 7201T- Seminar in Applied Theory and Research</a:t>
            </a:r>
          </a:p>
          <a:p>
            <a:r>
              <a:rPr lang="en-US" dirty="0" smtClean="0"/>
              <a:t>Fall 2012</a:t>
            </a:r>
            <a:endParaRPr lang="en-US" dirty="0"/>
          </a:p>
        </p:txBody>
      </p:sp>
    </p:spTree>
    <p:extLst>
      <p:ext uri="{BB962C8B-B14F-4D97-AF65-F5344CB8AC3E}">
        <p14:creationId xmlns:p14="http://schemas.microsoft.com/office/powerpoint/2010/main" val="1240865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sz="3200" dirty="0" smtClean="0"/>
          </a:p>
          <a:p>
            <a:r>
              <a:rPr lang="en-US" sz="3200" dirty="0" smtClean="0"/>
              <a:t>Implementing instructional technology to twenty four second grade students three times a week for forty minutes over four weeks in the afternoon will increase student achievement in the social studies content area. </a:t>
            </a:r>
            <a:endParaRPr lang="en-US" sz="3200" dirty="0"/>
          </a:p>
        </p:txBody>
      </p:sp>
      <p:sp>
        <p:nvSpPr>
          <p:cNvPr id="3" name="Title 2"/>
          <p:cNvSpPr>
            <a:spLocks noGrp="1"/>
          </p:cNvSpPr>
          <p:nvPr>
            <p:ph type="title"/>
          </p:nvPr>
        </p:nvSpPr>
        <p:spPr/>
        <p:txBody>
          <a:bodyPr/>
          <a:lstStyle/>
          <a:p>
            <a:r>
              <a:rPr lang="en-US" dirty="0" smtClean="0"/>
              <a:t>Statement of the Hypothesis</a:t>
            </a:r>
            <a:endParaRPr lang="en-US" dirty="0"/>
          </a:p>
        </p:txBody>
      </p:sp>
    </p:spTree>
    <p:extLst>
      <p:ext uri="{BB962C8B-B14F-4D97-AF65-F5344CB8AC3E}">
        <p14:creationId xmlns:p14="http://schemas.microsoft.com/office/powerpoint/2010/main" val="27261598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1600" dirty="0" smtClean="0"/>
              <a:t>1. </a:t>
            </a:r>
            <a:r>
              <a:rPr lang="en-US" sz="1600" dirty="0"/>
              <a:t>Cavanaugh, C., Dawson, K., &amp; Ritzhaupt, A. (2011). An Evaluation of the Conditions, Processes, and Consequences of Laptop Computing in K-12 Classrooms. Journal Of Educational Computing Research, 45(3), 359-378.</a:t>
            </a:r>
          </a:p>
          <a:p>
            <a:pPr lvl="0"/>
            <a:r>
              <a:rPr lang="en-US" sz="1600" dirty="0" smtClean="0"/>
              <a:t>2.</a:t>
            </a:r>
            <a:r>
              <a:rPr lang="en-US" sz="1600" dirty="0"/>
              <a:t> Wang, C., Ke, Y., Wu, J., &amp; Hsu, W. (2012). Collaborative Action Research on Technology Integration for Science Learning. Journal Of Science Education &amp; Technology, 21(1), 125-132. doi:10.1007/s10956-011-9289-0</a:t>
            </a:r>
          </a:p>
          <a:p>
            <a:r>
              <a:rPr lang="en-US" sz="1600" dirty="0" smtClean="0"/>
              <a:t>3. </a:t>
            </a:r>
            <a:r>
              <a:rPr lang="en-US" sz="1600" dirty="0"/>
              <a:t>Tuzun, H., Yilmaz-Soylu, M., Karakus, T., Inal, Y., &amp; Kizilkaya, G. (2009). The Effects of Computer Games on Primary School Students' Achievement and Motivation in Geography Learning. Computers &amp; Education, 52(1), 68-77. </a:t>
            </a:r>
            <a:endParaRPr lang="en-US" sz="1600" dirty="0" smtClean="0"/>
          </a:p>
          <a:p>
            <a:pPr lvl="0"/>
            <a:r>
              <a:rPr lang="en-US" sz="1600" dirty="0" smtClean="0"/>
              <a:t>4. </a:t>
            </a:r>
            <a:r>
              <a:rPr lang="en-US" sz="1600" dirty="0"/>
              <a:t>Bourgeois, M., &amp; Hunt, B. (2011). Teaching 2.0: Teams Keep Teachers and Students Plugged into Technology. Journal Of Staff Development, 32(5), 34-37.</a:t>
            </a:r>
          </a:p>
          <a:p>
            <a:pPr lvl="0"/>
            <a:r>
              <a:rPr lang="en-US" sz="1600" dirty="0" smtClean="0"/>
              <a:t>5. </a:t>
            </a:r>
            <a:r>
              <a:rPr lang="en-US" sz="1600" dirty="0"/>
              <a:t>Blau, I. (2011). Teachers for </a:t>
            </a:r>
            <a:r>
              <a:rPr lang="en-US" sz="1600" dirty="0" smtClean="0"/>
              <a:t>“smart </a:t>
            </a:r>
            <a:r>
              <a:rPr lang="en-US" sz="1600" dirty="0"/>
              <a:t>c</a:t>
            </a:r>
            <a:r>
              <a:rPr lang="en-US" sz="1600" dirty="0" smtClean="0"/>
              <a:t>lassrooms</a:t>
            </a:r>
            <a:r>
              <a:rPr lang="en-US" sz="1600" dirty="0"/>
              <a:t>": The Extent of Implementation of an Interactive Whiteboard-based Professional Development Program on Elementary Teachers' Instructional Practices. Interdisciplinary Journal Of E-Learning &amp; Learning Objects, 7275-289. </a:t>
            </a:r>
          </a:p>
          <a:p>
            <a:endParaRPr lang="en-US" sz="1600" dirty="0"/>
          </a:p>
        </p:txBody>
      </p:sp>
      <p:sp>
        <p:nvSpPr>
          <p:cNvPr id="3" name="Title 2"/>
          <p:cNvSpPr>
            <a:spLocks noGrp="1"/>
          </p:cNvSpPr>
          <p:nvPr>
            <p:ph type="title"/>
          </p:nvPr>
        </p:nvSpPr>
        <p:spPr/>
        <p:txBody>
          <a:bodyPr/>
          <a:lstStyle/>
          <a:p>
            <a:r>
              <a:rPr lang="en-US" dirty="0" smtClean="0"/>
              <a:t>       </a:t>
            </a:r>
            <a:r>
              <a:rPr lang="en-US" u="sng" dirty="0" smtClean="0"/>
              <a:t>References:</a:t>
            </a:r>
            <a:endParaRPr lang="en-US" u="sng" dirty="0"/>
          </a:p>
        </p:txBody>
      </p:sp>
    </p:spTree>
    <p:extLst>
      <p:ext uri="{BB962C8B-B14F-4D97-AF65-F5344CB8AC3E}">
        <p14:creationId xmlns:p14="http://schemas.microsoft.com/office/powerpoint/2010/main" val="259709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lvl="0"/>
            <a:r>
              <a:rPr lang="en-US" sz="1600" dirty="0" smtClean="0"/>
              <a:t>6. </a:t>
            </a:r>
            <a:r>
              <a:rPr lang="en-US" sz="1600" dirty="0"/>
              <a:t>House, J. (2012). Science Achievement of Elementary-School Students in the United States and Japan in TIMSS 2007: AN ASSESSMENT OF THE EFFECTS OF TECHNOLOGY ENGAGEMENT AND CLASSROOM LESSON ACTIVITIES. International Journal Of Instructional Media, 39(3), 263-274. </a:t>
            </a:r>
          </a:p>
          <a:p>
            <a:r>
              <a:rPr lang="en-US" sz="1600" dirty="0" smtClean="0"/>
              <a:t>7. </a:t>
            </a:r>
            <a:r>
              <a:rPr lang="en-US" sz="1600" dirty="0"/>
              <a:t>Lefever-Davis, S., &amp; Pearman, C. (2005). Early Readers and Electronic Texts: CD-ROM Storybook Features That Influence Reading Behaviors. Reading Teacher, 58(5), 446-454</a:t>
            </a:r>
            <a:r>
              <a:rPr lang="en-US" sz="1600" dirty="0" smtClean="0"/>
              <a:t>.</a:t>
            </a:r>
          </a:p>
          <a:p>
            <a:pPr lvl="0"/>
            <a:r>
              <a:rPr lang="en-US" sz="1600" dirty="0" smtClean="0"/>
              <a:t>8.</a:t>
            </a:r>
            <a:r>
              <a:rPr lang="en-US" sz="1600" dirty="0"/>
              <a:t> Vekiri, I. (2010). Socioeconomic differences in elementary students' ICT beliefs and out-of-school experiences. Computers &amp; Education, 54(4), 941-950</a:t>
            </a:r>
            <a:r>
              <a:rPr lang="en-US" sz="1600" dirty="0" smtClean="0"/>
              <a:t>.</a:t>
            </a:r>
          </a:p>
          <a:p>
            <a:r>
              <a:rPr lang="en-US" sz="1600" dirty="0" smtClean="0"/>
              <a:t>9. </a:t>
            </a:r>
            <a:r>
              <a:rPr lang="en-US" sz="1600" dirty="0"/>
              <a:t>Ertmer, P. A., Ottenbreit-Leftwich, A. T., Sadik, O., Sendurur, E., &amp; Sendurur, P. (2012). Teacher Beliefs and Technology Integration Practices: A Critical Relationship. Computers &amp; Education, 59(2), 423-435.  </a:t>
            </a:r>
          </a:p>
          <a:p>
            <a:r>
              <a:rPr lang="en-US" sz="1600" dirty="0" smtClean="0"/>
              <a:t>10. </a:t>
            </a:r>
            <a:r>
              <a:rPr lang="en-US" sz="1600" dirty="0"/>
              <a:t>Means, B. (2010). Technology and Education Change: Focus on Student Learning. Journal Of Research On Technology In Education, 42(3), 285-307.</a:t>
            </a:r>
          </a:p>
          <a:p>
            <a:pPr lvl="0"/>
            <a:r>
              <a:rPr lang="en-US" sz="1600" dirty="0"/>
              <a:t>11. Gardner, H. (2000). Technology remakes the schools. </a:t>
            </a:r>
            <a:r>
              <a:rPr lang="en-US" sz="1600" i="1" dirty="0"/>
              <a:t>Futurist</a:t>
            </a:r>
            <a:r>
              <a:rPr lang="en-US" sz="1600" dirty="0"/>
              <a:t>, </a:t>
            </a:r>
            <a:r>
              <a:rPr lang="en-US" sz="1600" i="1" dirty="0"/>
              <a:t>34</a:t>
            </a:r>
            <a:r>
              <a:rPr lang="en-US" sz="1600" dirty="0"/>
              <a:t>(2), 30-32. </a:t>
            </a:r>
            <a:endParaRPr lang="en-US" sz="1600" dirty="0" smtClean="0"/>
          </a:p>
          <a:p>
            <a:r>
              <a:rPr lang="en-US" sz="1600" dirty="0"/>
              <a:t>12. </a:t>
            </a:r>
            <a:r>
              <a:rPr lang="en-US" sz="1600" dirty="0" smtClean="0"/>
              <a:t>Dewey</a:t>
            </a:r>
            <a:r>
              <a:rPr lang="en-US" sz="1600" dirty="0"/>
              <a:t>, J. (2009). Education as engineering. </a:t>
            </a:r>
            <a:r>
              <a:rPr lang="en-US" sz="1600" i="1" dirty="0"/>
              <a:t>Journal Of Curriculum Studies</a:t>
            </a:r>
            <a:r>
              <a:rPr lang="en-US" sz="1600" dirty="0"/>
              <a:t>, </a:t>
            </a:r>
            <a:r>
              <a:rPr lang="en-US" sz="1600" i="1" dirty="0"/>
              <a:t>41</a:t>
            </a:r>
            <a:r>
              <a:rPr lang="en-US" sz="1600" dirty="0"/>
              <a:t>(1), 1-5. </a:t>
            </a:r>
          </a:p>
          <a:p>
            <a:pPr lvl="0"/>
            <a:endParaRPr lang="en-US" sz="1600" dirty="0" smtClean="0"/>
          </a:p>
          <a:p>
            <a:pPr lvl="0"/>
            <a:endParaRPr lang="en-US" sz="1600" dirty="0"/>
          </a:p>
          <a:p>
            <a:endParaRPr lang="en-US" sz="1600" dirty="0"/>
          </a:p>
        </p:txBody>
      </p:sp>
      <p:sp>
        <p:nvSpPr>
          <p:cNvPr id="3" name="Title 2"/>
          <p:cNvSpPr>
            <a:spLocks noGrp="1"/>
          </p:cNvSpPr>
          <p:nvPr>
            <p:ph type="title"/>
          </p:nvPr>
        </p:nvSpPr>
        <p:spPr/>
        <p:txBody>
          <a:bodyPr/>
          <a:lstStyle/>
          <a:p>
            <a:r>
              <a:rPr lang="en-US" dirty="0" smtClean="0"/>
              <a:t>       </a:t>
            </a:r>
            <a:r>
              <a:rPr lang="en-US" u="sng" dirty="0" smtClean="0"/>
              <a:t>References:</a:t>
            </a:r>
            <a:endParaRPr lang="en-US" u="sng" dirty="0"/>
          </a:p>
        </p:txBody>
      </p:sp>
    </p:spTree>
    <p:extLst>
      <p:ext uri="{BB962C8B-B14F-4D97-AF65-F5344CB8AC3E}">
        <p14:creationId xmlns:p14="http://schemas.microsoft.com/office/powerpoint/2010/main" val="3491936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US" dirty="0"/>
          </a:p>
          <a:p>
            <a:r>
              <a:rPr lang="en-US" dirty="0" smtClean="0"/>
              <a:t>Statement of the Problem</a:t>
            </a:r>
          </a:p>
          <a:p>
            <a:pPr marL="109728" indent="0">
              <a:buNone/>
            </a:pPr>
            <a:endParaRPr lang="en-US" dirty="0" smtClean="0"/>
          </a:p>
          <a:p>
            <a:r>
              <a:rPr lang="en-US" dirty="0" smtClean="0"/>
              <a:t>Review of Related Literature</a:t>
            </a:r>
          </a:p>
          <a:p>
            <a:pPr marL="109728" indent="0">
              <a:buNone/>
            </a:pPr>
            <a:endParaRPr lang="en-US" dirty="0" smtClean="0"/>
          </a:p>
          <a:p>
            <a:r>
              <a:rPr lang="en-US" dirty="0" smtClean="0"/>
              <a:t>Statement of the Hypothesis</a:t>
            </a:r>
            <a:endParaRPr lang="en-US" dirty="0"/>
          </a:p>
        </p:txBody>
      </p:sp>
      <p:sp>
        <p:nvSpPr>
          <p:cNvPr id="3" name="Title 2"/>
          <p:cNvSpPr>
            <a:spLocks noGrp="1"/>
          </p:cNvSpPr>
          <p:nvPr>
            <p:ph type="title"/>
          </p:nvPr>
        </p:nvSpPr>
        <p:spPr/>
        <p:txBody>
          <a:bodyPr/>
          <a:lstStyle/>
          <a:p>
            <a:r>
              <a:rPr lang="en-US" dirty="0" smtClean="0"/>
              <a:t>Table of Contents </a:t>
            </a:r>
            <a:endParaRPr lang="en-US" dirty="0"/>
          </a:p>
        </p:txBody>
      </p:sp>
    </p:spTree>
    <p:extLst>
      <p:ext uri="{BB962C8B-B14F-4D97-AF65-F5344CB8AC3E}">
        <p14:creationId xmlns:p14="http://schemas.microsoft.com/office/powerpoint/2010/main" val="2491221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Technology integration is a current educational issue, and my research project. I would like to know if technology integration helps or hinders student learning.</a:t>
            </a:r>
          </a:p>
          <a:p>
            <a:r>
              <a:rPr lang="en-US" dirty="0" smtClean="0"/>
              <a:t>Initially, my thoughts were entirely in favor of technology integration such as the use of smart boards, laptops, I-pads, and E-readers. However, I have seen many students who get distracted by these modern technologies. Some of the students I’ve taught as a substitute teacher use computer time to get away with not completing classwork. </a:t>
            </a:r>
          </a:p>
          <a:p>
            <a:r>
              <a:rPr lang="en-US" dirty="0" smtClean="0"/>
              <a:t>Prior research has shown that there are both pros and cons to the use of technology in the classroom.</a:t>
            </a:r>
            <a:endParaRPr lang="en-US" dirty="0"/>
          </a:p>
        </p:txBody>
      </p:sp>
      <p:sp>
        <p:nvSpPr>
          <p:cNvPr id="3" name="Title 2"/>
          <p:cNvSpPr>
            <a:spLocks noGrp="1"/>
          </p:cNvSpPr>
          <p:nvPr>
            <p:ph type="title"/>
          </p:nvPr>
        </p:nvSpPr>
        <p:spPr/>
        <p:txBody>
          <a:bodyPr/>
          <a:lstStyle/>
          <a:p>
            <a:r>
              <a:rPr lang="en-US" dirty="0" smtClean="0"/>
              <a:t>     Statement of the Problem</a:t>
            </a:r>
            <a:endParaRPr lang="en-US" dirty="0"/>
          </a:p>
        </p:txBody>
      </p:sp>
    </p:spTree>
    <p:extLst>
      <p:ext uri="{BB962C8B-B14F-4D97-AF65-F5344CB8AC3E}">
        <p14:creationId xmlns:p14="http://schemas.microsoft.com/office/powerpoint/2010/main" val="4012600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3300" b="1" dirty="0" smtClean="0"/>
              <a:t>Pros of technology Integration:</a:t>
            </a:r>
          </a:p>
          <a:p>
            <a:endParaRPr lang="en-US" dirty="0"/>
          </a:p>
          <a:p>
            <a:r>
              <a:rPr lang="en-US" dirty="0" smtClean="0"/>
              <a:t>Technology-rich learning environments bridge the gap between knowing and doing, thereby moving knowledge from an inert to an active state as it is applied to immediate problems presented through the technology. </a:t>
            </a:r>
            <a:r>
              <a:rPr lang="en-US" sz="2000" dirty="0" smtClean="0"/>
              <a:t>(Cavanaugh, Dawson, &amp; Ritzhaupt, 2011)</a:t>
            </a:r>
          </a:p>
          <a:p>
            <a:endParaRPr lang="en-US" dirty="0" smtClean="0"/>
          </a:p>
          <a:p>
            <a:r>
              <a:rPr lang="en-US" dirty="0" smtClean="0"/>
              <a:t>Incorporating technology into project-based learning enables the students to experience how to learn with technology as an active agent in their learning. </a:t>
            </a:r>
            <a:r>
              <a:rPr lang="en-US" sz="2000" dirty="0" smtClean="0"/>
              <a:t>(Wang, Ke, Wu, &amp; Hsu, 2012)  </a:t>
            </a:r>
          </a:p>
          <a:p>
            <a:endParaRPr lang="en-US" dirty="0" smtClean="0"/>
          </a:p>
          <a:p>
            <a:pPr marL="109728" indent="0">
              <a:buNone/>
            </a:pPr>
            <a:r>
              <a:rPr lang="en-US" dirty="0" smtClean="0"/>
              <a:t>  </a:t>
            </a:r>
          </a:p>
          <a:p>
            <a:endParaRPr lang="en-US" dirty="0"/>
          </a:p>
        </p:txBody>
      </p:sp>
      <p:sp>
        <p:nvSpPr>
          <p:cNvPr id="3" name="Title 2"/>
          <p:cNvSpPr>
            <a:spLocks noGrp="1"/>
          </p:cNvSpPr>
          <p:nvPr>
            <p:ph type="title"/>
          </p:nvPr>
        </p:nvSpPr>
        <p:spPr/>
        <p:txBody>
          <a:bodyPr>
            <a:normAutofit fontScale="90000"/>
          </a:bodyPr>
          <a:lstStyle/>
          <a:p>
            <a:r>
              <a:rPr lang="en-US" dirty="0" smtClean="0"/>
              <a:t>      Review of Related Literature</a:t>
            </a:r>
            <a:br>
              <a:rPr lang="en-US" dirty="0" smtClean="0"/>
            </a:br>
            <a:r>
              <a:rPr lang="en-US" dirty="0" smtClean="0"/>
              <a:t>	      (recent sources)</a:t>
            </a:r>
            <a:endParaRPr lang="en-US" dirty="0"/>
          </a:p>
        </p:txBody>
      </p:sp>
    </p:spTree>
    <p:extLst>
      <p:ext uri="{BB962C8B-B14F-4D97-AF65-F5344CB8AC3E}">
        <p14:creationId xmlns:p14="http://schemas.microsoft.com/office/powerpoint/2010/main" val="1870265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Pros of Technology Integration:</a:t>
            </a:r>
          </a:p>
          <a:p>
            <a:endParaRPr lang="en-US" b="1" dirty="0" smtClean="0"/>
          </a:p>
          <a:p>
            <a:r>
              <a:rPr lang="en-US" sz="2300" dirty="0" smtClean="0"/>
              <a:t>Computer games can be used as an ICT in formal learning environments to support students in geography learning and increase their motivation while making learning fun. </a:t>
            </a:r>
            <a:r>
              <a:rPr lang="en-US" sz="1700" dirty="0" smtClean="0"/>
              <a:t>(Tuzun, Yilmaz-Soylu, Karakus, Inal, &amp; Kizilkaya, 2009)</a:t>
            </a:r>
          </a:p>
          <a:p>
            <a:endParaRPr lang="en-US" sz="1700" dirty="0" smtClean="0"/>
          </a:p>
          <a:p>
            <a:r>
              <a:rPr lang="en-US" sz="2300" dirty="0" smtClean="0"/>
              <a:t>Learning about technology should be embedded within sound instructional practices. </a:t>
            </a:r>
            <a:r>
              <a:rPr lang="en-US" sz="1700" dirty="0" smtClean="0"/>
              <a:t>(Bourgeois &amp; Hunt, 2011)</a:t>
            </a:r>
            <a:endParaRPr lang="en-US" sz="1700" dirty="0"/>
          </a:p>
        </p:txBody>
      </p:sp>
      <p:sp>
        <p:nvSpPr>
          <p:cNvPr id="3" name="Title 2"/>
          <p:cNvSpPr>
            <a:spLocks noGrp="1"/>
          </p:cNvSpPr>
          <p:nvPr>
            <p:ph type="title"/>
          </p:nvPr>
        </p:nvSpPr>
        <p:spPr/>
        <p:txBody>
          <a:bodyPr>
            <a:normAutofit fontScale="90000"/>
          </a:bodyPr>
          <a:lstStyle/>
          <a:p>
            <a:r>
              <a:rPr lang="en-US" dirty="0" smtClean="0"/>
              <a:t>Review of Related Literature</a:t>
            </a:r>
            <a:br>
              <a:rPr lang="en-US" dirty="0" smtClean="0"/>
            </a:br>
            <a:r>
              <a:rPr lang="en-US" dirty="0" smtClean="0"/>
              <a:t>       (recent sources)</a:t>
            </a:r>
            <a:endParaRPr lang="en-US" dirty="0"/>
          </a:p>
        </p:txBody>
      </p:sp>
    </p:spTree>
    <p:extLst>
      <p:ext uri="{BB962C8B-B14F-4D97-AF65-F5344CB8AC3E}">
        <p14:creationId xmlns:p14="http://schemas.microsoft.com/office/powerpoint/2010/main" val="1108309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Cons of Technology Integration:</a:t>
            </a:r>
          </a:p>
          <a:p>
            <a:endParaRPr lang="en-US" b="1" dirty="0" smtClean="0"/>
          </a:p>
          <a:p>
            <a:r>
              <a:rPr lang="en-US" sz="2300" dirty="0" smtClean="0"/>
              <a:t>Interactive White Board (IWB) usage leads to less student to student interactions, as well as a diminished role of the teacher. </a:t>
            </a:r>
            <a:r>
              <a:rPr lang="en-US" sz="1700" dirty="0" smtClean="0"/>
              <a:t>(Blau, 2011) </a:t>
            </a:r>
          </a:p>
          <a:p>
            <a:endParaRPr lang="en-US" sz="1700" dirty="0"/>
          </a:p>
          <a:p>
            <a:r>
              <a:rPr lang="en-US" sz="2300" dirty="0" smtClean="0"/>
              <a:t>Fourth-grade students who reported that they frequently used computers for schoolwork in science showed lower levels of science achievement. </a:t>
            </a:r>
            <a:r>
              <a:rPr lang="en-US" sz="1700" dirty="0" smtClean="0"/>
              <a:t>(House, 2012)</a:t>
            </a:r>
            <a:r>
              <a:rPr lang="en-US" sz="2300" dirty="0" smtClean="0"/>
              <a:t>  </a:t>
            </a:r>
          </a:p>
          <a:p>
            <a:endParaRPr lang="en-US" b="1" dirty="0"/>
          </a:p>
        </p:txBody>
      </p:sp>
      <p:sp>
        <p:nvSpPr>
          <p:cNvPr id="3" name="Title 2"/>
          <p:cNvSpPr>
            <a:spLocks noGrp="1"/>
          </p:cNvSpPr>
          <p:nvPr>
            <p:ph type="title"/>
          </p:nvPr>
        </p:nvSpPr>
        <p:spPr/>
        <p:txBody>
          <a:bodyPr>
            <a:normAutofit fontScale="90000"/>
          </a:bodyPr>
          <a:lstStyle/>
          <a:p>
            <a:r>
              <a:rPr lang="en-US" dirty="0" smtClean="0"/>
              <a:t>Review of Related Literature</a:t>
            </a:r>
            <a:br>
              <a:rPr lang="en-US" dirty="0" smtClean="0"/>
            </a:br>
            <a:r>
              <a:rPr lang="en-US" dirty="0" smtClean="0"/>
              <a:t>          (recent sources)</a:t>
            </a:r>
            <a:endParaRPr lang="en-US" dirty="0"/>
          </a:p>
        </p:txBody>
      </p:sp>
    </p:spTree>
    <p:extLst>
      <p:ext uri="{BB962C8B-B14F-4D97-AF65-F5344CB8AC3E}">
        <p14:creationId xmlns:p14="http://schemas.microsoft.com/office/powerpoint/2010/main" val="3730215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lvl="0">
              <a:buClr>
                <a:srgbClr val="2DA2BF"/>
              </a:buClr>
            </a:pPr>
            <a:r>
              <a:rPr lang="en-US" b="1" dirty="0">
                <a:solidFill>
                  <a:prstClr val="black"/>
                </a:solidFill>
              </a:rPr>
              <a:t>Cons of Technology Integration</a:t>
            </a:r>
            <a:r>
              <a:rPr lang="en-US" b="1" dirty="0" smtClean="0">
                <a:solidFill>
                  <a:prstClr val="black"/>
                </a:solidFill>
              </a:rPr>
              <a:t>:</a:t>
            </a:r>
          </a:p>
          <a:p>
            <a:pPr lvl="0">
              <a:buClr>
                <a:srgbClr val="2DA2BF"/>
              </a:buClr>
            </a:pPr>
            <a:endParaRPr lang="en-US" b="1" dirty="0">
              <a:solidFill>
                <a:prstClr val="black"/>
              </a:solidFill>
            </a:endParaRPr>
          </a:p>
          <a:p>
            <a:r>
              <a:rPr lang="en-US" sz="2500" dirty="0" smtClean="0"/>
              <a:t>CD-ROM storybooks have the potential to promote passivity, putting readers into a sort of “spectator stance” in which they let the computer do the work of reading rather than becoming actively engaged in the reading process. </a:t>
            </a:r>
            <a:r>
              <a:rPr lang="en-US" sz="1800" dirty="0" smtClean="0"/>
              <a:t>(Lefever-Davis &amp; Pearlman, 2005)</a:t>
            </a:r>
            <a:r>
              <a:rPr lang="en-US" sz="1700" dirty="0" smtClean="0"/>
              <a:t> </a:t>
            </a:r>
          </a:p>
          <a:p>
            <a:endParaRPr lang="en-US" sz="1700" dirty="0"/>
          </a:p>
          <a:p>
            <a:r>
              <a:rPr lang="en-US" sz="2500" dirty="0" smtClean="0"/>
              <a:t>School technology may exacerbate existing social inequalities- students from all SES backgrounds tended to have high interest and positive views about the value of ICTs, but students from low-SES families expressed lower confidence in their ICT skills. </a:t>
            </a:r>
            <a:r>
              <a:rPr lang="en-US" sz="1800" dirty="0" smtClean="0"/>
              <a:t>(Vekiri, 2010) </a:t>
            </a:r>
          </a:p>
          <a:p>
            <a:endParaRPr lang="en-US" sz="1700" dirty="0"/>
          </a:p>
          <a:p>
            <a:endParaRPr lang="en-US" sz="1700" dirty="0"/>
          </a:p>
        </p:txBody>
      </p:sp>
      <p:sp>
        <p:nvSpPr>
          <p:cNvPr id="3" name="Title 2"/>
          <p:cNvSpPr>
            <a:spLocks noGrp="1"/>
          </p:cNvSpPr>
          <p:nvPr>
            <p:ph type="title"/>
          </p:nvPr>
        </p:nvSpPr>
        <p:spPr/>
        <p:txBody>
          <a:bodyPr>
            <a:normAutofit fontScale="90000"/>
          </a:bodyPr>
          <a:lstStyle/>
          <a:p>
            <a:r>
              <a:rPr lang="en-US" sz="3700" dirty="0">
                <a:solidFill>
                  <a:srgbClr val="464646"/>
                </a:solidFill>
              </a:rPr>
              <a:t>Review of Related Literature</a:t>
            </a:r>
            <a:br>
              <a:rPr lang="en-US" sz="3700" dirty="0">
                <a:solidFill>
                  <a:srgbClr val="464646"/>
                </a:solidFill>
              </a:rPr>
            </a:br>
            <a:r>
              <a:rPr lang="en-US" sz="3700" dirty="0">
                <a:solidFill>
                  <a:srgbClr val="464646"/>
                </a:solidFill>
              </a:rPr>
              <a:t>          </a:t>
            </a:r>
            <a:r>
              <a:rPr lang="en-US" sz="3700" dirty="0" smtClean="0">
                <a:solidFill>
                  <a:srgbClr val="464646"/>
                </a:solidFill>
              </a:rPr>
              <a:t>  (</a:t>
            </a:r>
            <a:r>
              <a:rPr lang="en-US" sz="3700" dirty="0">
                <a:solidFill>
                  <a:srgbClr val="464646"/>
                </a:solidFill>
              </a:rPr>
              <a:t>recent sources)</a:t>
            </a:r>
            <a:endParaRPr lang="en-US" dirty="0"/>
          </a:p>
        </p:txBody>
      </p:sp>
    </p:spTree>
    <p:extLst>
      <p:ext uri="{BB962C8B-B14F-4D97-AF65-F5344CB8AC3E}">
        <p14:creationId xmlns:p14="http://schemas.microsoft.com/office/powerpoint/2010/main" val="3315078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Current Instructional Strategies: </a:t>
            </a:r>
          </a:p>
          <a:p>
            <a:endParaRPr lang="en-US" b="1" dirty="0" smtClean="0"/>
          </a:p>
          <a:p>
            <a:r>
              <a:rPr lang="en-US" sz="2300" dirty="0" smtClean="0"/>
              <a:t>Training and support around instructional technology integration must zoom in on teachers’ attitudes and beliefs about technology. </a:t>
            </a:r>
            <a:r>
              <a:rPr lang="en-US" sz="1700" dirty="0" smtClean="0"/>
              <a:t>(Ertmer, Ottenbreit-Leftwich, Sadik, Sendurur, &amp; Sendurur, 2012) </a:t>
            </a:r>
          </a:p>
          <a:p>
            <a:endParaRPr lang="en-US" sz="1700" dirty="0"/>
          </a:p>
          <a:p>
            <a:r>
              <a:rPr lang="en-US" sz="2300" dirty="0" smtClean="0"/>
              <a:t>School practices in the areas of principal support and teacher collaboration around software use are necessary components for effective technology integration. </a:t>
            </a:r>
            <a:r>
              <a:rPr lang="en-US" sz="1700" dirty="0" smtClean="0"/>
              <a:t>(Means, 2010)</a:t>
            </a:r>
            <a:endParaRPr lang="en-US" sz="1700" dirty="0"/>
          </a:p>
        </p:txBody>
      </p:sp>
      <p:sp>
        <p:nvSpPr>
          <p:cNvPr id="3" name="Title 2"/>
          <p:cNvSpPr>
            <a:spLocks noGrp="1"/>
          </p:cNvSpPr>
          <p:nvPr>
            <p:ph type="title"/>
          </p:nvPr>
        </p:nvSpPr>
        <p:spPr/>
        <p:txBody>
          <a:bodyPr>
            <a:normAutofit fontScale="90000"/>
          </a:bodyPr>
          <a:lstStyle/>
          <a:p>
            <a:r>
              <a:rPr lang="en-US" dirty="0" smtClean="0"/>
              <a:t>Review of Related Literature</a:t>
            </a:r>
            <a:br>
              <a:rPr lang="en-US" dirty="0" smtClean="0"/>
            </a:br>
            <a:r>
              <a:rPr lang="en-US" dirty="0" smtClean="0"/>
              <a:t>       (recent sources)</a:t>
            </a:r>
            <a:endParaRPr lang="en-US" dirty="0"/>
          </a:p>
        </p:txBody>
      </p:sp>
    </p:spTree>
    <p:extLst>
      <p:ext uri="{BB962C8B-B14F-4D97-AF65-F5344CB8AC3E}">
        <p14:creationId xmlns:p14="http://schemas.microsoft.com/office/powerpoint/2010/main" val="1813393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109728" indent="0">
              <a:buNone/>
            </a:pPr>
            <a:r>
              <a:rPr lang="en-US" sz="2400" dirty="0" smtClean="0"/>
              <a:t>Howard Gardner’s Theory of Multiple Intelligences:</a:t>
            </a:r>
          </a:p>
          <a:p>
            <a:r>
              <a:rPr lang="en-US" sz="1800" b="1" dirty="0" smtClean="0"/>
              <a:t>-Verbal/Linguistic -Logical/Mathematical</a:t>
            </a:r>
          </a:p>
          <a:p>
            <a:r>
              <a:rPr lang="en-US" sz="1800" b="1" dirty="0" smtClean="0"/>
              <a:t>-Kinesthetic – Visual/spatial – Musical -Interpersonal –Intrapersonal – Naturalistic</a:t>
            </a:r>
          </a:p>
          <a:p>
            <a:r>
              <a:rPr lang="en-US" sz="2400" dirty="0" smtClean="0"/>
              <a:t>Gardner’s theory suggests that children learn in different ways. For the visual learner, interactive multimedia such as a smart board may very well be a great learning tool.</a:t>
            </a:r>
          </a:p>
          <a:p>
            <a:endParaRPr lang="en-US" sz="2400" dirty="0"/>
          </a:p>
          <a:p>
            <a:r>
              <a:rPr lang="en-US" sz="2400" dirty="0" smtClean="0"/>
              <a:t>John Dewey believed students thrive in an environment where they are allowed to experience and interact with the curriculum.</a:t>
            </a:r>
          </a:p>
          <a:p>
            <a:r>
              <a:rPr lang="en-US" sz="2400" dirty="0" smtClean="0"/>
              <a:t>In accordance with Dewey’s philosophy, technology integration allows students to interact with their curriculum.  </a:t>
            </a:r>
            <a:endParaRPr lang="en-US" sz="2400" dirty="0"/>
          </a:p>
        </p:txBody>
      </p:sp>
      <p:sp>
        <p:nvSpPr>
          <p:cNvPr id="3" name="Title 2"/>
          <p:cNvSpPr>
            <a:spLocks noGrp="1"/>
          </p:cNvSpPr>
          <p:nvPr>
            <p:ph type="title"/>
          </p:nvPr>
        </p:nvSpPr>
        <p:spPr/>
        <p:txBody>
          <a:bodyPr>
            <a:normAutofit fontScale="90000"/>
          </a:bodyPr>
          <a:lstStyle/>
          <a:p>
            <a:r>
              <a:rPr lang="en-US" dirty="0" smtClean="0"/>
              <a:t>Theorists on Technology    Integration</a:t>
            </a:r>
            <a:endParaRPr lang="en-US" dirty="0"/>
          </a:p>
        </p:txBody>
      </p:sp>
    </p:spTree>
    <p:extLst>
      <p:ext uri="{BB962C8B-B14F-4D97-AF65-F5344CB8AC3E}">
        <p14:creationId xmlns:p14="http://schemas.microsoft.com/office/powerpoint/2010/main" val="11628715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349</TotalTime>
  <Words>1132</Words>
  <Application>Microsoft Office PowerPoint</Application>
  <PresentationFormat>On-screen Show (4:3)</PresentationFormat>
  <Paragraphs>85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 Technology Integration: Does it help or hinder student learning?</vt:lpstr>
      <vt:lpstr>Table of Contents </vt:lpstr>
      <vt:lpstr>     Statement of the Problem</vt:lpstr>
      <vt:lpstr>      Review of Related Literature        (recent sources)</vt:lpstr>
      <vt:lpstr>Review of Related Literature        (recent sources)</vt:lpstr>
      <vt:lpstr>Review of Related Literature           (recent sources)</vt:lpstr>
      <vt:lpstr>Review of Related Literature             (recent sources)</vt:lpstr>
      <vt:lpstr>Review of Related Literature        (recent sources)</vt:lpstr>
      <vt:lpstr>Theorists on Technology    Integration</vt:lpstr>
      <vt:lpstr>Statement of the Hypothesis</vt:lpstr>
      <vt:lpstr>       References:</vt:lpstr>
      <vt:lpstr>       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Andrea M. Stern Technology Integration: Does it help or hinder student learning?</dc:title>
  <dc:creator>Andrea</dc:creator>
  <cp:lastModifiedBy>Andrea</cp:lastModifiedBy>
  <cp:revision>33</cp:revision>
  <cp:lastPrinted>2012-10-22T23:55:39Z</cp:lastPrinted>
  <dcterms:created xsi:type="dcterms:W3CDTF">2012-10-22T18:47:19Z</dcterms:created>
  <dcterms:modified xsi:type="dcterms:W3CDTF">2012-10-23T00:37:10Z</dcterms:modified>
</cp:coreProperties>
</file>